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73301" autoAdjust="0"/>
  </p:normalViewPr>
  <p:slideViewPr>
    <p:cSldViewPr>
      <p:cViewPr varScale="1">
        <p:scale>
          <a:sx n="57" d="100"/>
          <a:sy n="57" d="100"/>
        </p:scale>
        <p:origin x="-1422" y="-84"/>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B29126A-951B-4FB8-9328-85213596434D}" type="datetimeFigureOut">
              <a:rPr lang="en-US" smtClean="0"/>
              <a:t>9/18/2019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9FE12C4B-13A6-4B92-8FE7-321E49D96AFF}" type="slidenum">
              <a:rPr lang="en-US" smtClean="0"/>
              <a:t>‹#›</a:t>
            </a:fld>
            <a:endParaRPr lang="en-US"/>
          </a:p>
        </p:txBody>
      </p:sp>
    </p:spTree>
    <p:extLst>
      <p:ext uri="{BB962C8B-B14F-4D97-AF65-F5344CB8AC3E}">
        <p14:creationId xmlns:p14="http://schemas.microsoft.com/office/powerpoint/2010/main" val="327268302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aseline="0" dirty="0" smtClean="0"/>
              <a:t> The organization has been underperforming in COPD department and the high rates of readmission rates portray the hospital in bad light. Successful implementation of  oxygen treatment will assist in lowering the readmission rates from the current 37%  to meet the local and federal rates of 31% and 34% respectively. </a:t>
            </a:r>
            <a:r>
              <a:rPr lang="en-US" dirty="0" smtClean="0"/>
              <a:t>Generally</a:t>
            </a:r>
            <a:r>
              <a:rPr lang="en-US" baseline="0" dirty="0" smtClean="0"/>
              <a:t> in a hospital nurses make the largest stakeholder group.  They are trusted  healthcare professionals  who are with patients through the continuum of life.  Nurses are the glue that bind physicians and patients together as they do much more than merely been caregivers.  Involving nurses in oxygen treatment strategy for  improve the readmission rates for  COPD is imperative.  Nurses are not only caregivers but also teacher, advocates, critical thinkers and innovators. Involving them in the implementation of oxygen treatment for COPD patients would ease the implementation process and significantly increase the success </a:t>
            </a:r>
            <a:r>
              <a:rPr lang="en-US" baseline="0" dirty="0" smtClean="0"/>
              <a:t>rate (Spencer &amp; </a:t>
            </a:r>
            <a:r>
              <a:rPr lang="en-US" baseline="0" dirty="0" err="1" smtClean="0"/>
              <a:t>Hanania</a:t>
            </a:r>
            <a:r>
              <a:rPr lang="en-US" baseline="0" dirty="0" smtClean="0"/>
              <a:t>, 2013). </a:t>
            </a:r>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2</a:t>
            </a:fld>
            <a:endParaRPr lang="en-US"/>
          </a:p>
        </p:txBody>
      </p:sp>
    </p:spTree>
    <p:extLst>
      <p:ext uri="{BB962C8B-B14F-4D97-AF65-F5344CB8AC3E}">
        <p14:creationId xmlns:p14="http://schemas.microsoft.com/office/powerpoint/2010/main" val="127860239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Across</a:t>
            </a:r>
            <a:r>
              <a:rPr lang="en-US" baseline="0" dirty="0" smtClean="0"/>
              <a:t> the globe </a:t>
            </a:r>
            <a:r>
              <a:rPr lang="en-US" dirty="0" smtClean="0"/>
              <a:t>COPD is a</a:t>
            </a:r>
            <a:r>
              <a:rPr lang="en-US" baseline="0" dirty="0" smtClean="0"/>
              <a:t> </a:t>
            </a:r>
            <a:r>
              <a:rPr lang="en-US" dirty="0" smtClean="0"/>
              <a:t>leading cause of death. Although COPD is incurable, addressing the readmission rate at the hospital has an outstanding probability for change and necessitating quality care and</a:t>
            </a:r>
            <a:r>
              <a:rPr lang="en-US" baseline="0" dirty="0" smtClean="0"/>
              <a:t> hence improving hospital  performance. The correct use of oxygen treatment for COPD patients would significantly improve the  performance of the hospital. This evidence-based approach provides oxygen to COPD patients to improve their lives. The practice  assists in the prevention of hypoxia as well as organ failure (</a:t>
            </a:r>
            <a:r>
              <a:rPr lang="en-US" baseline="0" dirty="0" err="1" smtClean="0"/>
              <a:t>Stoller</a:t>
            </a:r>
            <a:r>
              <a:rPr lang="en-US" baseline="0" dirty="0" smtClean="0"/>
              <a:t> et al., 2010).   Giving oxygen to these patients enhances the quality of life as well as increase their life span.  Further, the therapy improves the sex life, mood and boosts energy for COPD patients.  Significantly oxygen can be delivered to patients  in several ways, including oxygen concentrators, oxygen-gas cylinders, and liquid oxygen devices. Patients do not have to the hospital to use oxygen since oxygen systems are portable. This is to say, patients can use oxygen as they go about their daily errands and without major assistance .  The use of oxygen treatment would significantly improve the COPD readmission benchmark performance of the hospital against the local and federal rates by lowering it. Further, the oxygen treatment would only lower the readmission rate but significantly  improve  the hospital performance. Conversely, lifestyle changes for the patient, including eating healthy, exercising, and avoiding irritants improves their quality of life and would not require them to be hospitalized hence assisting in lower readmission </a:t>
            </a:r>
            <a:r>
              <a:rPr lang="en-US" baseline="0" dirty="0" smtClean="0"/>
              <a:t>rates (</a:t>
            </a:r>
            <a:r>
              <a:rPr lang="en-US" baseline="0" dirty="0" err="1" smtClean="0"/>
              <a:t>Stoller</a:t>
            </a:r>
            <a:r>
              <a:rPr lang="en-US" baseline="0" dirty="0" smtClean="0"/>
              <a:t> et al., 2010).   </a:t>
            </a:r>
            <a:r>
              <a:rPr lang="en-US" baseline="0" dirty="0" smtClean="0"/>
              <a:t>The hospital ought to introduce a training program on lifestyles changes for its COPD patients to aid in lowering readmission. </a:t>
            </a:r>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3</a:t>
            </a:fld>
            <a:endParaRPr lang="en-US"/>
          </a:p>
        </p:txBody>
      </p:sp>
    </p:spTree>
    <p:extLst>
      <p:ext uri="{BB962C8B-B14F-4D97-AF65-F5344CB8AC3E}">
        <p14:creationId xmlns:p14="http://schemas.microsoft.com/office/powerpoint/2010/main" val="37300043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Policy and practice guidelines</a:t>
            </a:r>
            <a:r>
              <a:rPr lang="en-US" baseline="0" dirty="0" smtClean="0"/>
              <a:t> provide standardization in day-to-day operational activities in an organization such as Mercy Medical Center. Guidelines and policies provide clarity  when handling issues and activities  vital to health and safety. Further, right application of policies and guidelines prevents unnecessary activities that increase an organization's expenditure hence lowering its operational costs. In an organization policies set a general action plan guiding employees to achieve desired outcomes such as provision of quality care.  Guidelines help staff understand their roles and responsibilities in the </a:t>
            </a:r>
            <a:r>
              <a:rPr lang="en-US" baseline="0" dirty="0" smtClean="0"/>
              <a:t>organization (</a:t>
            </a:r>
            <a:r>
              <a:rPr lang="en-US" baseline="0" dirty="0" err="1" smtClean="0"/>
              <a:t>Badanta‐Romer</a:t>
            </a:r>
            <a:r>
              <a:rPr lang="en-US" baseline="0" dirty="0" smtClean="0"/>
              <a:t>  &amp; </a:t>
            </a:r>
            <a:r>
              <a:rPr lang="en-US" baseline="0" dirty="0" err="1" smtClean="0"/>
              <a:t>Porcel‐Gálvez</a:t>
            </a:r>
            <a:r>
              <a:rPr lang="en-US" baseline="0" dirty="0" smtClean="0"/>
              <a:t>, 2018). </a:t>
            </a:r>
            <a:endParaRPr lang="en-US" baseline="0" dirty="0" smtClean="0"/>
          </a:p>
          <a:p>
            <a:r>
              <a:rPr lang="en-US" baseline="0" dirty="0" smtClean="0"/>
              <a:t>As earlier stated the overall goal of the oxygen treatment practice is to lower COPD readmission rates at Mercy Medical Center to match local and federal rates. </a:t>
            </a:r>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4</a:t>
            </a:fld>
            <a:endParaRPr lang="en-US"/>
          </a:p>
        </p:txBody>
      </p:sp>
    </p:spTree>
    <p:extLst>
      <p:ext uri="{BB962C8B-B14F-4D97-AF65-F5344CB8AC3E}">
        <p14:creationId xmlns:p14="http://schemas.microsoft.com/office/powerpoint/2010/main" val="7409729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implementation of oxygen</a:t>
            </a:r>
            <a:r>
              <a:rPr lang="en-US" baseline="0" dirty="0" smtClean="0"/>
              <a:t> therapy in Mercy Medical Center increases the responsibilities and tasks for nurses. Although patients can use oxygen treatment as they go about their daily activities nurses will be required to train patients on oxygen treatment. Nurse-led consultations and interventions in the control of COPD impacts positively on the health and quality of life for patients. The hospital may be required to expand nurse roles to ensure  successful implementation. Nurses are not only caregivers but also innovators and patient advocates.  This will significantly increase workloads for the </a:t>
            </a:r>
            <a:r>
              <a:rPr lang="en-US" baseline="0" dirty="0" smtClean="0"/>
              <a:t>nurses (Fletcher &amp; Dahl, 2013).  </a:t>
            </a:r>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5</a:t>
            </a:fld>
            <a:endParaRPr lang="en-US"/>
          </a:p>
        </p:txBody>
      </p:sp>
    </p:spTree>
    <p:extLst>
      <p:ext uri="{BB962C8B-B14F-4D97-AF65-F5344CB8AC3E}">
        <p14:creationId xmlns:p14="http://schemas.microsoft.com/office/powerpoint/2010/main" val="17015890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a:t>
            </a:r>
            <a:r>
              <a:rPr lang="en-US" baseline="0" dirty="0" smtClean="0"/>
              <a:t> earlier stated nurses make the largest hospital staff group. The implementation of oxygen treatment for  COPD has a probability of improving the working conditions for nurses in the hospital through various ways such shorter working shifts.  The hospital maybe required to hire more  nurses to handle the implementation process of oxygen therapy resulting in shorter shifts for the nurses. Moreover, the successful implementation of the therapy eventually lowers readmission  rates for COPD and nurses workloads is significantly reduced as they are not attending to many patients thus improving their working conditions. Interdisciplinary collaboration, and provision of regular, formal education and training on  COPD  for nurses improves the working conditions of </a:t>
            </a:r>
            <a:r>
              <a:rPr lang="en-US" baseline="0" dirty="0" smtClean="0"/>
              <a:t>nurses (</a:t>
            </a:r>
            <a:r>
              <a:rPr lang="en-US" baseline="0" dirty="0" err="1" smtClean="0"/>
              <a:t>Badanta</a:t>
            </a:r>
            <a:r>
              <a:rPr lang="en-US" baseline="0" dirty="0" smtClean="0"/>
              <a:t>‐Romero &amp; </a:t>
            </a:r>
            <a:r>
              <a:rPr lang="en-US" baseline="0" dirty="0" err="1" smtClean="0"/>
              <a:t>Porcel‐Gálvez</a:t>
            </a:r>
            <a:r>
              <a:rPr lang="en-US" baseline="0" dirty="0" smtClean="0"/>
              <a:t>, 2018).  </a:t>
            </a:r>
            <a:r>
              <a:rPr lang="en-US" baseline="0" dirty="0" smtClean="0"/>
              <a:t>This means nurses can consult from other physicians and get assistance whenever necessary. To provide proper care and improve patient outcomes, today’s nurses must collaborate effectively with members of the healthcare team from other disciplines. </a:t>
            </a:r>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6</a:t>
            </a:fld>
            <a:endParaRPr lang="en-US"/>
          </a:p>
        </p:txBody>
      </p:sp>
    </p:spTree>
    <p:extLst>
      <p:ext uri="{BB962C8B-B14F-4D97-AF65-F5344CB8AC3E}">
        <p14:creationId xmlns:p14="http://schemas.microsoft.com/office/powerpoint/2010/main" val="245059864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primary goal of using oxygen treatment for COPD patients is to lower the readmission rates at the hospital to match those of local and federal governments.  </a:t>
            </a:r>
            <a:r>
              <a:rPr lang="en-US" baseline="0" dirty="0" smtClean="0"/>
              <a:t>According to </a:t>
            </a:r>
            <a:r>
              <a:rPr lang="de-DE" baseline="0" dirty="0" smtClean="0"/>
              <a:t>Fletcher &amp; Dahl (2013) </a:t>
            </a:r>
            <a:r>
              <a:rPr lang="en-US" baseline="0" dirty="0" smtClean="0"/>
              <a:t>the </a:t>
            </a:r>
            <a:r>
              <a:rPr lang="en-US" baseline="0" dirty="0" smtClean="0"/>
              <a:t>application of oxygen therapy for COPD treatment by nurses requires caution and intelligence hence nurses will be trained on how to best handle patients and how to train them on lifestyle change skills to improve their condition. The training will not only significantly improve the quality of their work but also  hone their teaching skills.  Nurses will play an integral role in lowering the readmission rates for COPD.   Oxygen therapy requires  best practice for nurse-to-nurse shift change to prevent mishaps and put the life of a patient at risk. The most essential factor in nursing best practices is communication  especially during a shift change. During a shift change, nurses record and transfer important patient information, and it is imperative that the information is accurate and complete. Through this medication errors and patient injuries in the department will significantly drop  improving the results for nurses and entire organization.  The training nurses undergo improves their communication skills to the patients and  other members of medical team. Whenever ready for discharge, patients are often impatient and unable to retain a nurse’s instructions about medications or home care. High quality care entails nurses checking up on discharged patients. This improves nurses outcomes and enables them to be more successful in achieving lower readmission rates at the hospital. </a:t>
            </a:r>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7</a:t>
            </a:fld>
            <a:endParaRPr lang="en-US"/>
          </a:p>
        </p:txBody>
      </p:sp>
    </p:spTree>
    <p:extLst>
      <p:ext uri="{BB962C8B-B14F-4D97-AF65-F5344CB8AC3E}">
        <p14:creationId xmlns:p14="http://schemas.microsoft.com/office/powerpoint/2010/main" val="42042674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As earlier stated nurses make the largest group of medical staff and are the glue that bind physicians and patients. Hence their role in managing COPD</a:t>
            </a:r>
            <a:r>
              <a:rPr lang="en-US" baseline="0" dirty="0" smtClean="0"/>
              <a:t> through oxygen therapy cannot be overstated.  Nurses play an integral role in improving patient in oxygen treatment. In any hospital nurses are the primary caregivers and spend a lot of time with the patients. They understand the medical history of every patient and this information can be shared to other members of the team to ensure correct admission of oxygen to prevent side effects of its use on patients. Nurses can play an vital role in improving patient outcomes partly by facilitating to apply clinical guidelines for care. </a:t>
            </a:r>
            <a:r>
              <a:rPr lang="en-US" baseline="0" dirty="0" smtClean="0"/>
              <a:t>According to Spencer &amp; </a:t>
            </a:r>
            <a:r>
              <a:rPr lang="en-US" baseline="0" dirty="0" err="1" smtClean="0"/>
              <a:t>Hanania</a:t>
            </a:r>
            <a:r>
              <a:rPr lang="en-US" baseline="0" dirty="0" smtClean="0"/>
              <a:t>, (2013) management </a:t>
            </a:r>
            <a:r>
              <a:rPr lang="en-US" baseline="0" dirty="0" smtClean="0"/>
              <a:t>of COPD consists of reduction of risk factor exposure (such as smoking cessation), influenza vaccination, pharmacotherapy, and pulmonary rehabilitation. Management of COPD focuses on relieving symptoms, improving exercise tolerance and health status, reducing the risk of disease progression, and preventing exacerbation and mortality. </a:t>
            </a:r>
            <a:r>
              <a:rPr lang="en-US" baseline="0" dirty="0" smtClean="0"/>
              <a:t> Further, nurse involvement would see them train COPD patients on lifestyle skill enhancing self-care (Fletcher &amp; Dahl, 2013). </a:t>
            </a:r>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8</a:t>
            </a:fld>
            <a:endParaRPr lang="en-US"/>
          </a:p>
        </p:txBody>
      </p:sp>
    </p:spTree>
    <p:extLst>
      <p:ext uri="{BB962C8B-B14F-4D97-AF65-F5344CB8AC3E}">
        <p14:creationId xmlns:p14="http://schemas.microsoft.com/office/powerpoint/2010/main" val="151238616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FE12C4B-13A6-4B92-8FE7-321E49D96AFF}" type="slidenum">
              <a:rPr lang="en-US" smtClean="0"/>
              <a:t>9</a:t>
            </a:fld>
            <a:endParaRPr lang="en-US"/>
          </a:p>
        </p:txBody>
      </p:sp>
    </p:spTree>
    <p:extLst>
      <p:ext uri="{BB962C8B-B14F-4D97-AF65-F5344CB8AC3E}">
        <p14:creationId xmlns:p14="http://schemas.microsoft.com/office/powerpoint/2010/main" val="1760421046"/>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n-US" smtClean="0"/>
              <a:t>Click to edit Master title style</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white"/>
        <p:txBody>
          <a:bodyPr/>
          <a:lstStyle/>
          <a:p>
            <a:fld id="{E8805B8A-C1C2-4042-9E86-BA26A460EAAE}" type="datetimeFigureOut">
              <a:rPr lang="en-US" smtClean="0"/>
              <a:t>9/18/2019</a:t>
            </a:fld>
            <a:endParaRPr lang="en-US"/>
          </a:p>
        </p:txBody>
      </p:sp>
      <p:sp>
        <p:nvSpPr>
          <p:cNvPr id="5" name="Footer Placeholder 4"/>
          <p:cNvSpPr>
            <a:spLocks noGrp="1"/>
          </p:cNvSpPr>
          <p:nvPr>
            <p:ph type="ftr" sz="quarter" idx="11"/>
          </p:nvPr>
        </p:nvSpPr>
        <p:spPr bwMode="white"/>
        <p:txBody>
          <a:bodyPr/>
          <a:lstStyle/>
          <a:p>
            <a:endParaRPr lang="en-US"/>
          </a:p>
        </p:txBody>
      </p:sp>
      <p:sp>
        <p:nvSpPr>
          <p:cNvPr id="6" name="Slide Number Placeholder 5"/>
          <p:cNvSpPr>
            <a:spLocks noGrp="1"/>
          </p:cNvSpPr>
          <p:nvPr>
            <p:ph type="sldNum" sz="quarter" idx="12"/>
          </p:nvPr>
        </p:nvSpPr>
        <p:spPr/>
        <p:txBody>
          <a:bodyPr/>
          <a:lstStyle/>
          <a:p>
            <a:fld id="{6D7D3AB2-8FA3-4BE3-99EC-6E48A0287068}"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8805B8A-C1C2-4042-9E86-BA26A460EAAE}" type="datetimeFigureOut">
              <a:rPr lang="en-US" smtClean="0"/>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7D3AB2-8FA3-4BE3-99EC-6E48A0287068}" type="slidenum">
              <a:rPr lang="en-US" smtClean="0"/>
              <a:t>‹#›</a:t>
            </a:fld>
            <a:endParaRPr lang="en-US"/>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E8805B8A-C1C2-4042-9E86-BA26A460EAAE}" type="datetimeFigureOut">
              <a:rPr lang="en-US" smtClean="0"/>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7D3AB2-8FA3-4BE3-99EC-6E48A0287068}"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E8805B8A-C1C2-4042-9E86-BA26A460EAAE}" type="datetimeFigureOut">
              <a:rPr lang="en-US" smtClean="0"/>
              <a:t>9/18/2019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7D3AB2-8FA3-4BE3-99EC-6E48A0287068}" type="slidenum">
              <a:rPr lang="en-US" smtClean="0"/>
              <a:t>‹#›</a:t>
            </a:fld>
            <a:endParaRPr lang="en-US"/>
          </a:p>
        </p:txBody>
      </p:sp>
      <p:sp>
        <p:nvSpPr>
          <p:cNvPr id="12" name="Content Placeholder 11"/>
          <p:cNvSpPr>
            <a:spLocks noGrp="1"/>
          </p:cNvSpPr>
          <p:nvPr>
            <p:ph sz="quarter" idx="14"/>
          </p:nvPr>
        </p:nvSpPr>
        <p:spPr>
          <a:xfrm>
            <a:off x="46482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E8805B8A-C1C2-4042-9E86-BA26A460EAAE}" type="datetimeFigureOut">
              <a:rPr lang="en-US" smtClean="0"/>
              <a:t>9/18/2019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D7D3AB2-8FA3-4BE3-99EC-6E48A0287068}"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8805B8A-C1C2-4042-9E86-BA26A460EAAE}" type="datetimeFigureOut">
              <a:rPr lang="en-US" smtClean="0"/>
              <a:t>9/18/2019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D7D3AB2-8FA3-4BE3-99EC-6E48A0287068}"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E8805B8A-C1C2-4042-9E86-BA26A460EAAE}" type="datetimeFigureOut">
              <a:rPr lang="en-US" smtClean="0"/>
              <a:t>9/18/2019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7D3AB2-8FA3-4BE3-99EC-6E48A0287068}"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8805B8A-C1C2-4042-9E86-BA26A460EAAE}" type="datetimeFigureOut">
              <a:rPr lang="en-US" smtClean="0"/>
              <a:t>9/18/2019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7D3AB2-8FA3-4BE3-99EC-6E48A0287068}" type="slidenum">
              <a:rPr lang="en-US" smtClean="0"/>
              <a:t>‹#›</a:t>
            </a:fld>
            <a:endParaRPr lang="en-US"/>
          </a:p>
        </p:txBody>
      </p:sp>
      <p:sp>
        <p:nvSpPr>
          <p:cNvPr id="9" name="Content Placeholder 8"/>
          <p:cNvSpPr>
            <a:spLocks noGrp="1"/>
          </p:cNvSpPr>
          <p:nvPr>
            <p:ph sz="quarter" idx="13"/>
          </p:nvPr>
        </p:nvSpPr>
        <p:spPr>
          <a:xfrm>
            <a:off x="1371600" y="1676400"/>
            <a:ext cx="3276600" cy="3505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8805B8A-C1C2-4042-9E86-BA26A460EAAE}" type="datetimeFigureOut">
              <a:rPr lang="en-US" smtClean="0"/>
              <a:t>9/18/2019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D7D3AB2-8FA3-4BE3-99EC-6E48A0287068}"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8805B8A-C1C2-4042-9E86-BA26A460EAAE}" type="datetimeFigureOut">
              <a:rPr lang="en-US" smtClean="0"/>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7D3AB2-8FA3-4BE3-99EC-6E48A0287068}"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8805B8A-C1C2-4042-9E86-BA26A460EAAE}" type="datetimeFigureOut">
              <a:rPr lang="en-US" smtClean="0"/>
              <a:t>9/18/2019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D7D3AB2-8FA3-4BE3-99EC-6E48A0287068}"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E8805B8A-C1C2-4042-9E86-BA26A460EAAE}" type="datetimeFigureOut">
              <a:rPr lang="en-US" smtClean="0"/>
              <a:t>9/18/2019</a:t>
            </a:fld>
            <a:endParaRPr lang="en-US"/>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n-US"/>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6D7D3AB2-8FA3-4BE3-99EC-6E48A0287068}"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US"/>
          </a:p>
        </p:txBody>
      </p:sp>
      <p:sp>
        <p:nvSpPr>
          <p:cNvPr id="3" name="Subtitle 2"/>
          <p:cNvSpPr>
            <a:spLocks noGrp="1"/>
          </p:cNvSpPr>
          <p:nvPr>
            <p:ph type="subTitle" idx="1"/>
          </p:nvPr>
        </p:nvSpPr>
        <p:spPr>
          <a:xfrm>
            <a:off x="1371600" y="3429000"/>
            <a:ext cx="6400800" cy="2286000"/>
          </a:xfrm>
        </p:spPr>
        <p:txBody>
          <a:bodyPr>
            <a:normAutofit/>
          </a:bodyPr>
          <a:lstStyle/>
          <a:p>
            <a:r>
              <a:rPr lang="en-US" i="0" dirty="0"/>
              <a:t>Policy Proposal </a:t>
            </a:r>
            <a:r>
              <a:rPr lang="en-US" i="0" dirty="0" smtClean="0"/>
              <a:t>Presentation</a:t>
            </a:r>
          </a:p>
          <a:p>
            <a:r>
              <a:rPr lang="en-US" i="0" dirty="0" smtClean="0"/>
              <a:t>Name</a:t>
            </a:r>
            <a:endParaRPr lang="en-US" i="0" dirty="0"/>
          </a:p>
          <a:p>
            <a:r>
              <a:rPr lang="en-US" i="0" dirty="0"/>
              <a:t>Institutional </a:t>
            </a:r>
            <a:r>
              <a:rPr lang="en-US" i="0" dirty="0" smtClean="0"/>
              <a:t>Affiliation</a:t>
            </a:r>
          </a:p>
          <a:p>
            <a:r>
              <a:rPr lang="en-US" i="0" dirty="0" smtClean="0"/>
              <a:t>Date </a:t>
            </a:r>
            <a:endParaRPr lang="en-US" i="0" dirty="0"/>
          </a:p>
          <a:p>
            <a:endParaRPr lang="en-US" dirty="0"/>
          </a:p>
        </p:txBody>
      </p:sp>
    </p:spTree>
    <p:extLst>
      <p:ext uri="{BB962C8B-B14F-4D97-AF65-F5344CB8AC3E}">
        <p14:creationId xmlns:p14="http://schemas.microsoft.com/office/powerpoint/2010/main" val="2367111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000" dirty="0" smtClean="0"/>
              <a:t>Interpretation to stakeholders (nurses)</a:t>
            </a:r>
            <a:endParaRPr lang="en-US" sz="2000" dirty="0"/>
          </a:p>
        </p:txBody>
      </p:sp>
      <p:sp>
        <p:nvSpPr>
          <p:cNvPr id="3" name="Content Placeholder 2"/>
          <p:cNvSpPr>
            <a:spLocks noGrp="1"/>
          </p:cNvSpPr>
          <p:nvPr>
            <p:ph idx="1"/>
          </p:nvPr>
        </p:nvSpPr>
        <p:spPr/>
        <p:txBody>
          <a:bodyPr/>
          <a:lstStyle/>
          <a:p>
            <a:r>
              <a:rPr lang="en-US" dirty="0" smtClean="0"/>
              <a:t>The presentation  is intended for nurses </a:t>
            </a:r>
          </a:p>
          <a:p>
            <a:r>
              <a:rPr lang="en-US" dirty="0"/>
              <a:t> H</a:t>
            </a:r>
            <a:r>
              <a:rPr lang="en-US" dirty="0" smtClean="0"/>
              <a:t>ospital readmission rate for COPD  37%</a:t>
            </a:r>
          </a:p>
          <a:p>
            <a:r>
              <a:rPr lang="en-US" dirty="0"/>
              <a:t>L</a:t>
            </a:r>
            <a:r>
              <a:rPr lang="en-US" dirty="0" smtClean="0"/>
              <a:t>ocal </a:t>
            </a:r>
            <a:r>
              <a:rPr lang="en-US" dirty="0"/>
              <a:t>and national readmission rates are 31% and 34% respectively</a:t>
            </a:r>
            <a:endParaRPr lang="en-US" dirty="0" smtClean="0"/>
          </a:p>
          <a:p>
            <a:r>
              <a:rPr lang="en-US" dirty="0" smtClean="0"/>
              <a:t>Oxygen treatment for COPD to lower hospital readmission rates </a:t>
            </a:r>
            <a:endParaRPr lang="en-US" dirty="0"/>
          </a:p>
        </p:txBody>
      </p:sp>
    </p:spTree>
    <p:extLst>
      <p:ext uri="{BB962C8B-B14F-4D97-AF65-F5344CB8AC3E}">
        <p14:creationId xmlns:p14="http://schemas.microsoft.com/office/powerpoint/2010/main" val="394366412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000" dirty="0"/>
              <a:t>proposed change in policy and practice guidelines </a:t>
            </a:r>
          </a:p>
        </p:txBody>
      </p:sp>
      <p:sp>
        <p:nvSpPr>
          <p:cNvPr id="3" name="Content Placeholder 2"/>
          <p:cNvSpPr>
            <a:spLocks noGrp="1"/>
          </p:cNvSpPr>
          <p:nvPr>
            <p:ph idx="1"/>
          </p:nvPr>
        </p:nvSpPr>
        <p:spPr/>
        <p:txBody>
          <a:bodyPr/>
          <a:lstStyle/>
          <a:p>
            <a:r>
              <a:rPr lang="en-US" dirty="0" smtClean="0"/>
              <a:t>Use of  oxygen treatment in COPD </a:t>
            </a:r>
          </a:p>
          <a:p>
            <a:r>
              <a:rPr lang="en-US" dirty="0" smtClean="0"/>
              <a:t>Lower readmission rates for COPD at the hospital</a:t>
            </a:r>
          </a:p>
          <a:p>
            <a:r>
              <a:rPr lang="en-US" dirty="0" smtClean="0"/>
              <a:t>Life style changes for patients</a:t>
            </a:r>
          </a:p>
          <a:p>
            <a:r>
              <a:rPr lang="en-US" dirty="0" smtClean="0"/>
              <a:t>Low operational costs </a:t>
            </a:r>
            <a:endParaRPr lang="en-US" dirty="0"/>
          </a:p>
        </p:txBody>
      </p:sp>
    </p:spTree>
    <p:extLst>
      <p:ext uri="{BB962C8B-B14F-4D97-AF65-F5344CB8AC3E}">
        <p14:creationId xmlns:p14="http://schemas.microsoft.com/office/powerpoint/2010/main" val="2497088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dirty="0" smtClean="0"/>
              <a:t>Importance of policy change to organization </a:t>
            </a:r>
            <a:endParaRPr lang="en-US" sz="2000" dirty="0"/>
          </a:p>
        </p:txBody>
      </p:sp>
      <p:sp>
        <p:nvSpPr>
          <p:cNvPr id="3" name="Content Placeholder 2"/>
          <p:cNvSpPr>
            <a:spLocks noGrp="1"/>
          </p:cNvSpPr>
          <p:nvPr>
            <p:ph idx="1"/>
          </p:nvPr>
        </p:nvSpPr>
        <p:spPr/>
        <p:txBody>
          <a:bodyPr/>
          <a:lstStyle/>
          <a:p>
            <a:r>
              <a:rPr lang="en-US" dirty="0" smtClean="0"/>
              <a:t>Standardization of operational activities</a:t>
            </a:r>
          </a:p>
          <a:p>
            <a:r>
              <a:rPr lang="en-US" dirty="0" smtClean="0"/>
              <a:t>Lower operational costs</a:t>
            </a:r>
          </a:p>
          <a:p>
            <a:r>
              <a:rPr lang="en-US" dirty="0" smtClean="0"/>
              <a:t>Aid employees understand their responsibilities  and roles</a:t>
            </a:r>
          </a:p>
          <a:p>
            <a:r>
              <a:rPr lang="en-US" dirty="0" smtClean="0"/>
              <a:t>Improve quality of care </a:t>
            </a:r>
          </a:p>
          <a:p>
            <a:r>
              <a:rPr lang="en-US" dirty="0" smtClean="0"/>
              <a:t>Overall goal of proposed  guideline</a:t>
            </a:r>
          </a:p>
          <a:p>
            <a:pPr marL="1028700" lvl="1" indent="-285750">
              <a:buFont typeface="Wingdings" pitchFamily="2" charset="2"/>
              <a:buChar char="Ø"/>
            </a:pPr>
            <a:r>
              <a:rPr lang="en-US" dirty="0" smtClean="0"/>
              <a:t>Lower COPD readmission rates at Mercy Medical Center to match local and federal rates</a:t>
            </a:r>
          </a:p>
          <a:p>
            <a:endParaRPr lang="en-US" dirty="0"/>
          </a:p>
        </p:txBody>
      </p:sp>
    </p:spTree>
    <p:extLst>
      <p:ext uri="{BB962C8B-B14F-4D97-AF65-F5344CB8AC3E}">
        <p14:creationId xmlns:p14="http://schemas.microsoft.com/office/powerpoint/2010/main" val="25973332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dirty="0" smtClean="0"/>
              <a:t>Impact on tasks and responsibilities of nurses </a:t>
            </a:r>
            <a:endParaRPr lang="en-US" sz="2000" dirty="0"/>
          </a:p>
        </p:txBody>
      </p:sp>
      <p:sp>
        <p:nvSpPr>
          <p:cNvPr id="3" name="Content Placeholder 2"/>
          <p:cNvSpPr>
            <a:spLocks noGrp="1"/>
          </p:cNvSpPr>
          <p:nvPr>
            <p:ph idx="1"/>
          </p:nvPr>
        </p:nvSpPr>
        <p:spPr/>
        <p:txBody>
          <a:bodyPr/>
          <a:lstStyle/>
          <a:p>
            <a:r>
              <a:rPr lang="en-US" dirty="0" smtClean="0"/>
              <a:t>Increase responsibilities and task  for nurses</a:t>
            </a:r>
          </a:p>
          <a:p>
            <a:r>
              <a:rPr lang="en-US" dirty="0" smtClean="0"/>
              <a:t>Expansion of nurse roles </a:t>
            </a:r>
          </a:p>
          <a:p>
            <a:r>
              <a:rPr lang="en-US" dirty="0"/>
              <a:t> </a:t>
            </a:r>
            <a:r>
              <a:rPr lang="en-US" dirty="0" smtClean="0"/>
              <a:t>Nurse-led </a:t>
            </a:r>
            <a:r>
              <a:rPr lang="en-US" dirty="0"/>
              <a:t>consultations and interventions for the management of COPD </a:t>
            </a:r>
          </a:p>
          <a:p>
            <a:r>
              <a:rPr lang="en-US" dirty="0"/>
              <a:t>L</a:t>
            </a:r>
            <a:r>
              <a:rPr lang="en-US" dirty="0" smtClean="0"/>
              <a:t>ifestyle training for COPD patients </a:t>
            </a:r>
          </a:p>
          <a:p>
            <a:r>
              <a:rPr lang="en-US" dirty="0" smtClean="0"/>
              <a:t>Increased work loads for nurses </a:t>
            </a:r>
          </a:p>
          <a:p>
            <a:endParaRPr lang="en-US" dirty="0" smtClean="0"/>
          </a:p>
          <a:p>
            <a:endParaRPr lang="en-US" dirty="0"/>
          </a:p>
        </p:txBody>
      </p:sp>
    </p:spTree>
    <p:extLst>
      <p:ext uri="{BB962C8B-B14F-4D97-AF65-F5344CB8AC3E}">
        <p14:creationId xmlns:p14="http://schemas.microsoft.com/office/powerpoint/2010/main" val="415835741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200" dirty="0" smtClean="0"/>
              <a:t>Quality and outcome improvement</a:t>
            </a:r>
            <a:r>
              <a:rPr lang="en-US" dirty="0" smtClean="0"/>
              <a:t> </a:t>
            </a:r>
            <a:endParaRPr lang="en-US" dirty="0"/>
          </a:p>
        </p:txBody>
      </p:sp>
      <p:sp>
        <p:nvSpPr>
          <p:cNvPr id="3" name="Content Placeholder 2"/>
          <p:cNvSpPr>
            <a:spLocks noGrp="1"/>
          </p:cNvSpPr>
          <p:nvPr>
            <p:ph idx="1"/>
          </p:nvPr>
        </p:nvSpPr>
        <p:spPr/>
        <p:txBody>
          <a:bodyPr/>
          <a:lstStyle/>
          <a:p>
            <a:r>
              <a:rPr lang="en-US" dirty="0" smtClean="0"/>
              <a:t> Shorter  working shifts</a:t>
            </a:r>
          </a:p>
          <a:p>
            <a:r>
              <a:rPr lang="en-US" dirty="0" smtClean="0"/>
              <a:t>Continuous education programs</a:t>
            </a:r>
          </a:p>
          <a:p>
            <a:r>
              <a:rPr lang="en-US" dirty="0" smtClean="0"/>
              <a:t>Minimized workloads</a:t>
            </a:r>
          </a:p>
          <a:p>
            <a:r>
              <a:rPr lang="en-US" dirty="0" err="1" smtClean="0"/>
              <a:t>Interdisplinary</a:t>
            </a:r>
            <a:r>
              <a:rPr lang="en-US" dirty="0" smtClean="0"/>
              <a:t> collaboration</a:t>
            </a:r>
          </a:p>
          <a:p>
            <a:endParaRPr lang="en-US" dirty="0" smtClean="0"/>
          </a:p>
          <a:p>
            <a:endParaRPr lang="en-US" dirty="0" smtClean="0"/>
          </a:p>
          <a:p>
            <a:endParaRPr lang="en-US" dirty="0"/>
          </a:p>
        </p:txBody>
      </p:sp>
    </p:spTree>
    <p:extLst>
      <p:ext uri="{BB962C8B-B14F-4D97-AF65-F5344CB8AC3E}">
        <p14:creationId xmlns:p14="http://schemas.microsoft.com/office/powerpoint/2010/main" val="5651802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a:t>Quality and outcome improvement</a:t>
            </a:r>
            <a:endParaRPr lang="en-US" sz="2000" dirty="0"/>
          </a:p>
        </p:txBody>
      </p:sp>
      <p:sp>
        <p:nvSpPr>
          <p:cNvPr id="3" name="Content Placeholder 2"/>
          <p:cNvSpPr>
            <a:spLocks noGrp="1"/>
          </p:cNvSpPr>
          <p:nvPr>
            <p:ph idx="1"/>
          </p:nvPr>
        </p:nvSpPr>
        <p:spPr/>
        <p:txBody>
          <a:bodyPr/>
          <a:lstStyle/>
          <a:p>
            <a:r>
              <a:rPr lang="en-US" dirty="0" smtClean="0"/>
              <a:t>High quality patient care and discharge</a:t>
            </a:r>
          </a:p>
          <a:p>
            <a:r>
              <a:rPr lang="en-US" dirty="0" smtClean="0"/>
              <a:t>Lower  COPD readmission rates </a:t>
            </a:r>
          </a:p>
          <a:p>
            <a:r>
              <a:rPr lang="en-US" dirty="0" smtClean="0"/>
              <a:t>Hone teaching skills </a:t>
            </a:r>
          </a:p>
          <a:p>
            <a:r>
              <a:rPr lang="en-US" dirty="0" smtClean="0"/>
              <a:t>Nurse-to-nurse shift change</a:t>
            </a:r>
          </a:p>
          <a:p>
            <a:endParaRPr lang="en-US" dirty="0" smtClean="0"/>
          </a:p>
          <a:p>
            <a:endParaRPr lang="en-US" dirty="0"/>
          </a:p>
        </p:txBody>
      </p:sp>
    </p:spTree>
    <p:extLst>
      <p:ext uri="{BB962C8B-B14F-4D97-AF65-F5344CB8AC3E}">
        <p14:creationId xmlns:p14="http://schemas.microsoft.com/office/powerpoint/2010/main" val="34724777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000" dirty="0" smtClean="0"/>
              <a:t>Significance of Nurse collaboration </a:t>
            </a:r>
            <a:endParaRPr lang="en-US" sz="2000" dirty="0"/>
          </a:p>
        </p:txBody>
      </p:sp>
      <p:sp>
        <p:nvSpPr>
          <p:cNvPr id="3" name="Content Placeholder 2"/>
          <p:cNvSpPr>
            <a:spLocks noGrp="1"/>
          </p:cNvSpPr>
          <p:nvPr>
            <p:ph idx="1"/>
          </p:nvPr>
        </p:nvSpPr>
        <p:spPr/>
        <p:txBody>
          <a:bodyPr/>
          <a:lstStyle/>
          <a:p>
            <a:r>
              <a:rPr lang="en-US" dirty="0" smtClean="0"/>
              <a:t>Improved patient outcomes</a:t>
            </a:r>
          </a:p>
          <a:p>
            <a:r>
              <a:rPr lang="en-US" dirty="0" smtClean="0"/>
              <a:t>Caregivers</a:t>
            </a:r>
          </a:p>
          <a:p>
            <a:r>
              <a:rPr lang="en-US" dirty="0" smtClean="0"/>
              <a:t>Improve quality of life for patients</a:t>
            </a:r>
          </a:p>
          <a:p>
            <a:r>
              <a:rPr lang="en-US" dirty="0" smtClean="0"/>
              <a:t>Managing symptoms</a:t>
            </a:r>
          </a:p>
          <a:p>
            <a:r>
              <a:rPr lang="en-US" dirty="0" smtClean="0"/>
              <a:t>Teaching skills to enhance self-care</a:t>
            </a:r>
          </a:p>
          <a:p>
            <a:endParaRPr lang="en-US" dirty="0"/>
          </a:p>
        </p:txBody>
      </p:sp>
    </p:spTree>
    <p:extLst>
      <p:ext uri="{BB962C8B-B14F-4D97-AF65-F5344CB8AC3E}">
        <p14:creationId xmlns:p14="http://schemas.microsoft.com/office/powerpoint/2010/main" val="302431605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a:xfrm>
            <a:off x="1371600" y="2057400"/>
            <a:ext cx="6400800" cy="4648200"/>
          </a:xfrm>
        </p:spPr>
        <p:txBody>
          <a:bodyPr>
            <a:normAutofit fontScale="85000" lnSpcReduction="10000"/>
          </a:bodyPr>
          <a:lstStyle/>
          <a:p>
            <a:r>
              <a:rPr lang="en-US" dirty="0" err="1"/>
              <a:t>Barrientos‐Trigo</a:t>
            </a:r>
            <a:r>
              <a:rPr lang="en-US" dirty="0"/>
              <a:t>, S., Vega‐</a:t>
            </a:r>
            <a:r>
              <a:rPr lang="en-US" dirty="0" err="1"/>
              <a:t>Vázquez</a:t>
            </a:r>
            <a:r>
              <a:rPr lang="en-US" dirty="0"/>
              <a:t>, L., De Diego‐Cordero, R., </a:t>
            </a:r>
            <a:r>
              <a:rPr lang="en-US" dirty="0" err="1"/>
              <a:t>Badanta</a:t>
            </a:r>
            <a:r>
              <a:rPr lang="en-US" dirty="0"/>
              <a:t>‐Romero, B., &amp; </a:t>
            </a:r>
            <a:r>
              <a:rPr lang="en-US" dirty="0" err="1"/>
              <a:t>Porcel‐Gálvez</a:t>
            </a:r>
            <a:r>
              <a:rPr lang="en-US" dirty="0"/>
              <a:t>, A. M. (2018). Interventions to improve working conditions of nursing staff in acute care hospitals: Scoping review. </a:t>
            </a:r>
            <a:r>
              <a:rPr lang="en-US" i="1" dirty="0"/>
              <a:t>Journal of nursing management,</a:t>
            </a:r>
            <a:r>
              <a:rPr lang="en-US" dirty="0"/>
              <a:t> 26(2), 94-107</a:t>
            </a:r>
            <a:r>
              <a:rPr lang="en-US" dirty="0" smtClean="0"/>
              <a:t>.</a:t>
            </a:r>
          </a:p>
          <a:p>
            <a:r>
              <a:rPr lang="en-US" dirty="0" smtClean="0"/>
              <a:t>Fletcher</a:t>
            </a:r>
            <a:r>
              <a:rPr lang="en-US" dirty="0"/>
              <a:t>, M. J., &amp; Dahl, B. H. (2013). Expanding nurse practice in COPD: is it key to providing high quality, effective and safe patient care?. </a:t>
            </a:r>
            <a:r>
              <a:rPr lang="en-US" i="1" dirty="0"/>
              <a:t>Primary Care Respiratory Journal</a:t>
            </a:r>
            <a:r>
              <a:rPr lang="en-US" dirty="0"/>
              <a:t>, 22(2), 230</a:t>
            </a:r>
            <a:r>
              <a:rPr lang="en-US" dirty="0" smtClean="0"/>
              <a:t>.</a:t>
            </a:r>
          </a:p>
          <a:p>
            <a:r>
              <a:rPr lang="en-US" dirty="0" smtClean="0"/>
              <a:t>Spencer</a:t>
            </a:r>
            <a:r>
              <a:rPr lang="en-US" dirty="0"/>
              <a:t>, P., &amp; </a:t>
            </a:r>
            <a:r>
              <a:rPr lang="en-US" dirty="0" err="1"/>
              <a:t>Hanania</a:t>
            </a:r>
            <a:r>
              <a:rPr lang="en-US" dirty="0"/>
              <a:t>, N. A. (2013). Optimizing safety of COPD treatments: role of the nurse practitioner. </a:t>
            </a:r>
            <a:r>
              <a:rPr lang="en-US" i="1" dirty="0"/>
              <a:t>Journal of multidisciplinary healthcare, </a:t>
            </a:r>
            <a:r>
              <a:rPr lang="en-US" dirty="0"/>
              <a:t>6, 53</a:t>
            </a:r>
            <a:r>
              <a:rPr lang="en-US" dirty="0" smtClean="0"/>
              <a:t>.</a:t>
            </a:r>
          </a:p>
          <a:p>
            <a:r>
              <a:rPr lang="en-US" dirty="0" err="1"/>
              <a:t>Stoller</a:t>
            </a:r>
            <a:r>
              <a:rPr lang="en-US" dirty="0"/>
              <a:t>, J. K., </a:t>
            </a:r>
            <a:r>
              <a:rPr lang="en-US" dirty="0" err="1"/>
              <a:t>Panos</a:t>
            </a:r>
            <a:r>
              <a:rPr lang="en-US" dirty="0"/>
              <a:t>, R. J., </a:t>
            </a:r>
            <a:r>
              <a:rPr lang="en-US" dirty="0" err="1"/>
              <a:t>Krachman</a:t>
            </a:r>
            <a:r>
              <a:rPr lang="en-US" dirty="0"/>
              <a:t>, S., Doherty, D. E., Make, B., &amp; Long-term Oxygen Treatment Trial Research Group. (2010). Oxygen therapy for patients with COPD: current evidence and the long-term oxygen treatment trial. Chest, 138(1), 179-187.</a:t>
            </a:r>
          </a:p>
        </p:txBody>
      </p:sp>
    </p:spTree>
    <p:extLst>
      <p:ext uri="{BB962C8B-B14F-4D97-AF65-F5344CB8AC3E}">
        <p14:creationId xmlns:p14="http://schemas.microsoft.com/office/powerpoint/2010/main" val="1143981749"/>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uture">
  <a:themeElements>
    <a:clrScheme name="Couture">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Black 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957</TotalTime>
  <Words>1728</Words>
  <Application>Microsoft Office PowerPoint</Application>
  <PresentationFormat>On-screen Show (4:3)</PresentationFormat>
  <Paragraphs>65</Paragraphs>
  <Slides>9</Slides>
  <Notes>8</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Couture</vt:lpstr>
      <vt:lpstr>PowerPoint Presentation</vt:lpstr>
      <vt:lpstr>Interpretation to stakeholders (nurses)</vt:lpstr>
      <vt:lpstr>proposed change in policy and practice guidelines </vt:lpstr>
      <vt:lpstr>Importance of policy change to organization </vt:lpstr>
      <vt:lpstr>Impact on tasks and responsibilities of nurses </vt:lpstr>
      <vt:lpstr>Quality and outcome improvement </vt:lpstr>
      <vt:lpstr>Quality and outcome improvement</vt:lpstr>
      <vt:lpstr>Significance of Nurse collaboration </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44</cp:revision>
  <dcterms:created xsi:type="dcterms:W3CDTF">2019-09-15T19:42:40Z</dcterms:created>
  <dcterms:modified xsi:type="dcterms:W3CDTF">2019-09-17T22:30:26Z</dcterms:modified>
</cp:coreProperties>
</file>